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4" r:id="rId2"/>
    <p:sldId id="297" r:id="rId3"/>
    <p:sldId id="282" r:id="rId4"/>
    <p:sldId id="284" r:id="rId5"/>
    <p:sldId id="283" r:id="rId6"/>
    <p:sldId id="281" r:id="rId7"/>
    <p:sldId id="279" r:id="rId8"/>
    <p:sldId id="280" r:id="rId9"/>
    <p:sldId id="286" r:id="rId10"/>
    <p:sldId id="285" r:id="rId11"/>
    <p:sldId id="317" r:id="rId12"/>
    <p:sldId id="295" r:id="rId13"/>
    <p:sldId id="296" r:id="rId14"/>
    <p:sldId id="278" r:id="rId15"/>
    <p:sldId id="320" r:id="rId16"/>
    <p:sldId id="270" r:id="rId17"/>
    <p:sldId id="265" r:id="rId18"/>
    <p:sldId id="267" r:id="rId19"/>
    <p:sldId id="268" r:id="rId20"/>
    <p:sldId id="269" r:id="rId21"/>
    <p:sldId id="299" r:id="rId22"/>
    <p:sldId id="300" r:id="rId23"/>
    <p:sldId id="301" r:id="rId24"/>
    <p:sldId id="274" r:id="rId25"/>
    <p:sldId id="319" r:id="rId26"/>
    <p:sldId id="275" r:id="rId27"/>
    <p:sldId id="302" r:id="rId28"/>
    <p:sldId id="306" r:id="rId29"/>
    <p:sldId id="303" r:id="rId30"/>
    <p:sldId id="304" r:id="rId31"/>
    <p:sldId id="307" r:id="rId32"/>
    <p:sldId id="308" r:id="rId33"/>
    <p:sldId id="309" r:id="rId34"/>
    <p:sldId id="310" r:id="rId35"/>
    <p:sldId id="311" r:id="rId36"/>
    <p:sldId id="312" r:id="rId37"/>
    <p:sldId id="315" r:id="rId38"/>
    <p:sldId id="313" r:id="rId39"/>
    <p:sldId id="314" r:id="rId40"/>
    <p:sldId id="31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2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78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80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1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6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69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99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72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4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14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60908EC-E238-48E6-BB56-26365F0B43A7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connect-data/refresh-data#semantic-models-in-directquery-mod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connect-data/desktop-report-lifecycle-datasets#using-a-power-bi-service-live-connection-for-report-lifecycle-managemen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8B09EA-44B3-8D06-550B-D8F632511373}"/>
              </a:ext>
            </a:extLst>
          </p:cNvPr>
          <p:cNvSpPr txBox="1"/>
          <p:nvPr/>
        </p:nvSpPr>
        <p:spPr>
          <a:xfrm>
            <a:off x="1443912" y="2036696"/>
            <a:ext cx="6097554" cy="278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Number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Date/Time</a:t>
            </a:r>
            <a:r>
              <a:rPr lang="en-IN" dirty="0">
                <a:solidFill>
                  <a:srgbClr val="0070C0"/>
                </a:solidFill>
                <a:latin typeface="Arial Black" panose="020B0A04020102020204" pitchFamily="34" charset="0"/>
              </a:rPr>
              <a:t>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Text type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True/false type</a:t>
            </a:r>
            <a:endParaRPr lang="en-IN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Binary type</a:t>
            </a:r>
            <a:endParaRPr lang="en-IN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6962B0-1669-EAFE-89AE-9AE1AF67D381}"/>
              </a:ext>
            </a:extLst>
          </p:cNvPr>
          <p:cNvSpPr txBox="1"/>
          <p:nvPr/>
        </p:nvSpPr>
        <p:spPr>
          <a:xfrm>
            <a:off x="1511558" y="910507"/>
            <a:ext cx="3433666" cy="83330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b="0" i="0" u="none" strike="noStrike">
                <a:solidFill>
                  <a:srgbClr val="0070C0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marL="0" indent="0">
              <a:buNone/>
            </a:pPr>
            <a:r>
              <a:rPr lang="en-IN" sz="2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52203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B1D0A4-F842-1A31-36C4-5430375F51D3}"/>
              </a:ext>
            </a:extLst>
          </p:cNvPr>
          <p:cNvSpPr/>
          <p:nvPr/>
        </p:nvSpPr>
        <p:spPr>
          <a:xfrm>
            <a:off x="9638522" y="4245429"/>
            <a:ext cx="2183363" cy="1184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6BA33-D48B-2AA0-3E68-DF68D84BCE6C}"/>
              </a:ext>
            </a:extLst>
          </p:cNvPr>
          <p:cNvSpPr txBox="1"/>
          <p:nvPr/>
        </p:nvSpPr>
        <p:spPr>
          <a:xfrm>
            <a:off x="867745" y="2081087"/>
            <a:ext cx="390951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1. Import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6FC70-0961-845D-C373-48CAD1244B81}"/>
              </a:ext>
            </a:extLst>
          </p:cNvPr>
          <p:cNvSpPr txBox="1"/>
          <p:nvPr/>
        </p:nvSpPr>
        <p:spPr>
          <a:xfrm>
            <a:off x="867745" y="2756312"/>
            <a:ext cx="3909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2. </a:t>
            </a:r>
            <a:r>
              <a:rPr lang="en-IN" sz="28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DirectQuery</a:t>
            </a:r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C1B53-38FE-F19D-A7D2-EBD1BEC1B573}"/>
              </a:ext>
            </a:extLst>
          </p:cNvPr>
          <p:cNvSpPr txBox="1"/>
          <p:nvPr/>
        </p:nvSpPr>
        <p:spPr>
          <a:xfrm>
            <a:off x="867746" y="3813964"/>
            <a:ext cx="3909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3. Live Connection</a:t>
            </a:r>
          </a:p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  Mode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6B9AE-163B-F3DC-959A-C489219D4811}"/>
              </a:ext>
            </a:extLst>
          </p:cNvPr>
          <p:cNvCxnSpPr>
            <a:cxnSpLocks/>
          </p:cNvCxnSpPr>
          <p:nvPr/>
        </p:nvCxnSpPr>
        <p:spPr>
          <a:xfrm>
            <a:off x="5318446" y="1306279"/>
            <a:ext cx="0" cy="412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ACE3C2D-D961-B92A-1E34-7967D451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699" y="1380951"/>
            <a:ext cx="5872172" cy="18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A0EA0-F859-B4CC-BCCF-1075835A6954}"/>
              </a:ext>
            </a:extLst>
          </p:cNvPr>
          <p:cNvSpPr txBox="1"/>
          <p:nvPr/>
        </p:nvSpPr>
        <p:spPr>
          <a:xfrm>
            <a:off x="5607699" y="4731600"/>
            <a:ext cx="459066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Refresh data to load data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Dataset Limit is 1 GB</a:t>
            </a:r>
            <a:endParaRPr lang="en-IN" dirty="0"/>
          </a:p>
        </p:txBody>
      </p:sp>
      <p:pic>
        <p:nvPicPr>
          <p:cNvPr id="7" name="Picture 2" descr="Diagram shows an Import model can integrate data from any number of external data source types.">
            <a:extLst>
              <a:ext uri="{FF2B5EF4-FFF2-40B4-BE49-F238E27FC236}">
                <a16:creationId xmlns:a16="http://schemas.microsoft.com/office/drawing/2014/main" id="{80E63B22-A015-45EB-BCB7-05883E041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4" r="83009" b="33602"/>
          <a:stretch/>
        </p:blipFill>
        <p:spPr bwMode="auto">
          <a:xfrm>
            <a:off x="7620972" y="1439485"/>
            <a:ext cx="1485705" cy="134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A593E4-DEE4-0A4A-DF44-58A89EFEDAD1}"/>
              </a:ext>
            </a:extLst>
          </p:cNvPr>
          <p:cNvSpPr/>
          <p:nvPr/>
        </p:nvSpPr>
        <p:spPr>
          <a:xfrm>
            <a:off x="5607699" y="1306279"/>
            <a:ext cx="3545629" cy="1985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0B414-DA8C-B8A3-589F-AEA4844EDEF0}"/>
              </a:ext>
            </a:extLst>
          </p:cNvPr>
          <p:cNvSpPr txBox="1"/>
          <p:nvPr/>
        </p:nvSpPr>
        <p:spPr>
          <a:xfrm>
            <a:off x="5607699" y="3740958"/>
            <a:ext cx="459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  <a:latin typeface="Segoe UI" panose="020B0502040204020203" pitchFamily="34" charset="0"/>
              </a:rPr>
              <a:t>Import</a:t>
            </a:r>
            <a:r>
              <a:rPr lang="en-US" dirty="0"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is a method that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ets a copy of data from the data source into Power BI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0350B-2507-40DD-B849-3F007E2F1F4A}"/>
              </a:ext>
            </a:extLst>
          </p:cNvPr>
          <p:cNvSpPr txBox="1"/>
          <p:nvPr/>
        </p:nvSpPr>
        <p:spPr>
          <a:xfrm>
            <a:off x="7988461" y="2853621"/>
            <a:ext cx="9595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Copy</a:t>
            </a:r>
          </a:p>
        </p:txBody>
      </p:sp>
    </p:spTree>
    <p:extLst>
      <p:ext uri="{BB962C8B-B14F-4D97-AF65-F5344CB8AC3E}">
        <p14:creationId xmlns:p14="http://schemas.microsoft.com/office/powerpoint/2010/main" val="199330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B1D0A4-F842-1A31-36C4-5430375F51D3}"/>
              </a:ext>
            </a:extLst>
          </p:cNvPr>
          <p:cNvSpPr/>
          <p:nvPr/>
        </p:nvSpPr>
        <p:spPr>
          <a:xfrm>
            <a:off x="9638522" y="4245429"/>
            <a:ext cx="2183363" cy="1184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6BA33-D48B-2AA0-3E68-DF68D84BCE6C}"/>
              </a:ext>
            </a:extLst>
          </p:cNvPr>
          <p:cNvSpPr txBox="1"/>
          <p:nvPr/>
        </p:nvSpPr>
        <p:spPr>
          <a:xfrm>
            <a:off x="867745" y="2081087"/>
            <a:ext cx="390951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1. Import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6FC70-0961-845D-C373-48CAD1244B81}"/>
              </a:ext>
            </a:extLst>
          </p:cNvPr>
          <p:cNvSpPr txBox="1"/>
          <p:nvPr/>
        </p:nvSpPr>
        <p:spPr>
          <a:xfrm>
            <a:off x="867745" y="2756312"/>
            <a:ext cx="3909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2. </a:t>
            </a:r>
            <a:r>
              <a:rPr lang="en-IN" sz="28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DirectQuery</a:t>
            </a:r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C1B53-38FE-F19D-A7D2-EBD1BEC1B573}"/>
              </a:ext>
            </a:extLst>
          </p:cNvPr>
          <p:cNvSpPr txBox="1"/>
          <p:nvPr/>
        </p:nvSpPr>
        <p:spPr>
          <a:xfrm>
            <a:off x="867746" y="3813964"/>
            <a:ext cx="3909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3. Live Connection</a:t>
            </a:r>
          </a:p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  Mode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6B9AE-163B-F3DC-959A-C489219D4811}"/>
              </a:ext>
            </a:extLst>
          </p:cNvPr>
          <p:cNvCxnSpPr>
            <a:cxnSpLocks/>
          </p:cNvCxnSpPr>
          <p:nvPr/>
        </p:nvCxnSpPr>
        <p:spPr>
          <a:xfrm>
            <a:off x="5318446" y="1306279"/>
            <a:ext cx="0" cy="412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ACE3C2D-D961-B92A-1E34-7967D451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699" y="1391111"/>
            <a:ext cx="5872172" cy="18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A0EA0-F859-B4CC-BCCF-1075835A6954}"/>
              </a:ext>
            </a:extLst>
          </p:cNvPr>
          <p:cNvSpPr txBox="1"/>
          <p:nvPr/>
        </p:nvSpPr>
        <p:spPr>
          <a:xfrm>
            <a:off x="5607699" y="4731600"/>
            <a:ext cx="459066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Refresh data to load data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Dataset Limit is 1 GB</a:t>
            </a:r>
            <a:endParaRPr lang="en-IN" dirty="0"/>
          </a:p>
        </p:txBody>
      </p:sp>
      <p:pic>
        <p:nvPicPr>
          <p:cNvPr id="7" name="Picture 2" descr="Diagram shows an Import model can integrate data from any number of external data source types.">
            <a:extLst>
              <a:ext uri="{FF2B5EF4-FFF2-40B4-BE49-F238E27FC236}">
                <a16:creationId xmlns:a16="http://schemas.microsoft.com/office/drawing/2014/main" id="{80E63B22-A015-45EB-BCB7-05883E041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4" r="83009" b="33602"/>
          <a:stretch/>
        </p:blipFill>
        <p:spPr bwMode="auto">
          <a:xfrm>
            <a:off x="7620972" y="1439485"/>
            <a:ext cx="1485705" cy="134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A593E4-DEE4-0A4A-DF44-58A89EFEDAD1}"/>
              </a:ext>
            </a:extLst>
          </p:cNvPr>
          <p:cNvSpPr/>
          <p:nvPr/>
        </p:nvSpPr>
        <p:spPr>
          <a:xfrm>
            <a:off x="5607699" y="1306279"/>
            <a:ext cx="3545629" cy="1985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0B414-DA8C-B8A3-589F-AEA4844EDEF0}"/>
              </a:ext>
            </a:extLst>
          </p:cNvPr>
          <p:cNvSpPr txBox="1"/>
          <p:nvPr/>
        </p:nvSpPr>
        <p:spPr>
          <a:xfrm>
            <a:off x="5607699" y="3740958"/>
            <a:ext cx="459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  <a:latin typeface="Segoe UI" panose="020B0502040204020203" pitchFamily="34" charset="0"/>
              </a:rPr>
              <a:t>Import</a:t>
            </a:r>
            <a:r>
              <a:rPr lang="en-US" dirty="0"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is a method that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ets a copy of data from the data source into Power BI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0350B-2507-40DD-B849-3F007E2F1F4A}"/>
              </a:ext>
            </a:extLst>
          </p:cNvPr>
          <p:cNvSpPr txBox="1"/>
          <p:nvPr/>
        </p:nvSpPr>
        <p:spPr>
          <a:xfrm>
            <a:off x="7988461" y="2853621"/>
            <a:ext cx="9595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Copy</a:t>
            </a:r>
          </a:p>
        </p:txBody>
      </p:sp>
    </p:spTree>
    <p:extLst>
      <p:ext uri="{BB962C8B-B14F-4D97-AF65-F5344CB8AC3E}">
        <p14:creationId xmlns:p14="http://schemas.microsoft.com/office/powerpoint/2010/main" val="249933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6BA33-D48B-2AA0-3E68-DF68D84BCE6C}"/>
              </a:ext>
            </a:extLst>
          </p:cNvPr>
          <p:cNvSpPr txBox="1"/>
          <p:nvPr/>
        </p:nvSpPr>
        <p:spPr>
          <a:xfrm>
            <a:off x="867746" y="2081087"/>
            <a:ext cx="356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1. Import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6FC70-0961-845D-C373-48CAD1244B81}"/>
              </a:ext>
            </a:extLst>
          </p:cNvPr>
          <p:cNvSpPr txBox="1"/>
          <p:nvPr/>
        </p:nvSpPr>
        <p:spPr>
          <a:xfrm>
            <a:off x="867745" y="2756312"/>
            <a:ext cx="3909526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2. </a:t>
            </a:r>
            <a:r>
              <a:rPr lang="en-IN" dirty="0" err="1"/>
              <a:t>DirectQuery</a:t>
            </a:r>
            <a:r>
              <a:rPr lang="en-IN" dirty="0"/>
              <a:t>   </a:t>
            </a:r>
          </a:p>
          <a:p>
            <a:r>
              <a:rPr lang="en-IN" dirty="0"/>
              <a:t>  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C1B53-38FE-F19D-A7D2-EBD1BEC1B573}"/>
              </a:ext>
            </a:extLst>
          </p:cNvPr>
          <p:cNvSpPr txBox="1"/>
          <p:nvPr/>
        </p:nvSpPr>
        <p:spPr>
          <a:xfrm>
            <a:off x="867746" y="3860619"/>
            <a:ext cx="3909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3. Live Connection</a:t>
            </a:r>
          </a:p>
          <a:p>
            <a:r>
              <a:rPr lang="en-IN" dirty="0"/>
              <a:t>    Mode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17AE53-2180-2413-6B31-17FB5B281BC5}"/>
              </a:ext>
            </a:extLst>
          </p:cNvPr>
          <p:cNvCxnSpPr>
            <a:cxnSpLocks/>
          </p:cNvCxnSpPr>
          <p:nvPr/>
        </p:nvCxnSpPr>
        <p:spPr>
          <a:xfrm>
            <a:off x="5318446" y="1306279"/>
            <a:ext cx="0" cy="412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200016-75BF-C2FC-CC35-46643C30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39"/>
          <a:stretch/>
        </p:blipFill>
        <p:spPr bwMode="auto">
          <a:xfrm>
            <a:off x="5728994" y="1136796"/>
            <a:ext cx="1847463" cy="1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D3F208-F0EE-AF9E-91A7-D2F130047962}"/>
              </a:ext>
            </a:extLst>
          </p:cNvPr>
          <p:cNvSpPr txBox="1"/>
          <p:nvPr/>
        </p:nvSpPr>
        <p:spPr>
          <a:xfrm>
            <a:off x="5728994" y="3860619"/>
            <a:ext cx="4590661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endParaRPr lang="en-US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You're working against data sources with a large volume of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You want to use 'near real-time'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C6DA9-7BD8-F88B-1AC3-61572FE4B057}"/>
              </a:ext>
            </a:extLst>
          </p:cNvPr>
          <p:cNvSpPr txBox="1"/>
          <p:nvPr/>
        </p:nvSpPr>
        <p:spPr>
          <a:xfrm>
            <a:off x="5728994" y="2910199"/>
            <a:ext cx="459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DirectQuery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is a method you can use to connect your semantic model to data</a:t>
            </a: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A5E1BF4-EA49-30D0-1526-B27D46AE1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4"/>
          <a:stretch/>
        </p:blipFill>
        <p:spPr bwMode="auto">
          <a:xfrm>
            <a:off x="9190652" y="1136795"/>
            <a:ext cx="1906555" cy="1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 shows how DirectQuery model issues native queries to the underlying data source.">
            <a:extLst>
              <a:ext uri="{FF2B5EF4-FFF2-40B4-BE49-F238E27FC236}">
                <a16:creationId xmlns:a16="http://schemas.microsoft.com/office/drawing/2014/main" id="{AEB4A86E-0720-A7B5-71AF-A1D6F9CF8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9" b="30167"/>
          <a:stretch/>
        </p:blipFill>
        <p:spPr bwMode="auto">
          <a:xfrm>
            <a:off x="7702031" y="1146126"/>
            <a:ext cx="1363046" cy="13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9D5A49-7ED8-B4A6-27D2-3BF6B52B2036}"/>
              </a:ext>
            </a:extLst>
          </p:cNvPr>
          <p:cNvSpPr/>
          <p:nvPr/>
        </p:nvSpPr>
        <p:spPr>
          <a:xfrm>
            <a:off x="5645020" y="1126978"/>
            <a:ext cx="3545629" cy="16293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F6AD6-A68F-7358-38AC-BE59239EAAFC}"/>
              </a:ext>
            </a:extLst>
          </p:cNvPr>
          <p:cNvSpPr txBox="1"/>
          <p:nvPr/>
        </p:nvSpPr>
        <p:spPr>
          <a:xfrm>
            <a:off x="7993029" y="2421445"/>
            <a:ext cx="1363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322702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6BA33-D48B-2AA0-3E68-DF68D84BCE6C}"/>
              </a:ext>
            </a:extLst>
          </p:cNvPr>
          <p:cNvSpPr txBox="1"/>
          <p:nvPr/>
        </p:nvSpPr>
        <p:spPr>
          <a:xfrm>
            <a:off x="867746" y="2081087"/>
            <a:ext cx="356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1. Import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6FC70-0961-845D-C373-48CAD1244B81}"/>
              </a:ext>
            </a:extLst>
          </p:cNvPr>
          <p:cNvSpPr txBox="1"/>
          <p:nvPr/>
        </p:nvSpPr>
        <p:spPr>
          <a:xfrm>
            <a:off x="867745" y="2756312"/>
            <a:ext cx="3909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2. </a:t>
            </a:r>
            <a:r>
              <a:rPr lang="en-IN" dirty="0" err="1"/>
              <a:t>DirectQuery</a:t>
            </a:r>
            <a:r>
              <a:rPr lang="en-IN" dirty="0"/>
              <a:t>   </a:t>
            </a:r>
          </a:p>
          <a:p>
            <a:r>
              <a:rPr lang="en-IN" dirty="0"/>
              <a:t>  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C1B53-38FE-F19D-A7D2-EBD1BEC1B573}"/>
              </a:ext>
            </a:extLst>
          </p:cNvPr>
          <p:cNvSpPr txBox="1"/>
          <p:nvPr/>
        </p:nvSpPr>
        <p:spPr>
          <a:xfrm>
            <a:off x="867746" y="3860619"/>
            <a:ext cx="3909528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3. Live Connection</a:t>
            </a:r>
          </a:p>
          <a:p>
            <a:r>
              <a:rPr lang="en-IN" dirty="0"/>
              <a:t>    Mode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17AE53-2180-2413-6B31-17FB5B281BC5}"/>
              </a:ext>
            </a:extLst>
          </p:cNvPr>
          <p:cNvCxnSpPr>
            <a:cxnSpLocks/>
          </p:cNvCxnSpPr>
          <p:nvPr/>
        </p:nvCxnSpPr>
        <p:spPr>
          <a:xfrm>
            <a:off x="5318446" y="1306279"/>
            <a:ext cx="0" cy="412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B9CFA197-A44B-C92B-845A-3EDF922CE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88" y="1146628"/>
            <a:ext cx="2995125" cy="13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7F9D11-3642-3F90-286F-2D098464D0FB}"/>
              </a:ext>
            </a:extLst>
          </p:cNvPr>
          <p:cNvSpPr txBox="1"/>
          <p:nvPr/>
        </p:nvSpPr>
        <p:spPr>
          <a:xfrm>
            <a:off x="5728994" y="3557548"/>
            <a:ext cx="4590661" cy="187743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16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</a:t>
            </a:r>
          </a:p>
          <a:p>
            <a:pPr algn="l"/>
            <a:endParaRPr lang="en-US" i="1" dirty="0">
              <a:solidFill>
                <a:srgbClr val="1616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A semantic model that already exists in Power BI service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An Azure Analysis Services (AAS) database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An on-premises instance of SQL Server Analysis Services (SSAS)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1C645-E90A-3290-43F1-B5F3ABB839C4}"/>
              </a:ext>
            </a:extLst>
          </p:cNvPr>
          <p:cNvSpPr txBox="1"/>
          <p:nvPr/>
        </p:nvSpPr>
        <p:spPr>
          <a:xfrm>
            <a:off x="5635688" y="2529659"/>
            <a:ext cx="45906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Live connection</a:t>
            </a:r>
            <a:r>
              <a:rPr lang="en-US" b="0" i="0" dirty="0">
                <a:solidFill>
                  <a:srgbClr val="16161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is a way of connecting a Power BI report to a published Power BI dataset.</a:t>
            </a: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8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589" y="2233125"/>
            <a:ext cx="8918821" cy="1195875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Loading Data From a Folder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54492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33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showing the result of an append operation with null values in columns that don’t exist in one of the original tables.">
            <a:extLst>
              <a:ext uri="{FF2B5EF4-FFF2-40B4-BE49-F238E27FC236}">
                <a16:creationId xmlns:a16="http://schemas.microsoft.com/office/drawing/2014/main" id="{6A3AE764-25F9-D51D-6038-F82FE6903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80" y="2342883"/>
            <a:ext cx="8416212" cy="31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24203"/>
            <a:ext cx="9875520" cy="864638"/>
          </a:xfrm>
        </p:spPr>
        <p:txBody>
          <a:bodyPr>
            <a:normAutofit/>
          </a:bodyPr>
          <a:lstStyle/>
          <a:p>
            <a:pPr algn="ctr"/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Append Queries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4944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24203"/>
            <a:ext cx="9875520" cy="864638"/>
          </a:xfrm>
        </p:spPr>
        <p:txBody>
          <a:bodyPr>
            <a:normAutofit/>
          </a:bodyPr>
          <a:lstStyle/>
          <a:p>
            <a:pPr algn="ctr"/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Merging Queries</a:t>
            </a:r>
          </a:p>
        </p:txBody>
      </p:sp>
      <p:pic>
        <p:nvPicPr>
          <p:cNvPr id="2052" name="Picture 4" descr="Diagram showing two empty tables on top merged to a table on the bottom with all columns from the left table and one from the right table.">
            <a:extLst>
              <a:ext uri="{FF2B5EF4-FFF2-40B4-BE49-F238E27FC236}">
                <a16:creationId xmlns:a16="http://schemas.microsoft.com/office/drawing/2014/main" id="{B445CE39-A0C8-FF1A-6E59-D28D3BC60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3" r="14297"/>
          <a:stretch/>
        </p:blipFill>
        <p:spPr bwMode="auto">
          <a:xfrm>
            <a:off x="1548881" y="2202024"/>
            <a:ext cx="8640147" cy="38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00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24202"/>
            <a:ext cx="3758993" cy="1041920"/>
          </a:xfrm>
        </p:spPr>
        <p:txBody>
          <a:bodyPr numCol="1">
            <a:normAutofit fontScale="90000"/>
          </a:bodyPr>
          <a:lstStyle/>
          <a:p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Left outer join</a:t>
            </a:r>
            <a:b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IN" b="1" i="0" u="sng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076" name="Picture 4" descr="Left outer join example.">
            <a:extLst>
              <a:ext uri="{FF2B5EF4-FFF2-40B4-BE49-F238E27FC236}">
                <a16:creationId xmlns:a16="http://schemas.microsoft.com/office/drawing/2014/main" id="{61118CF2-6959-5CBB-5B2C-4C6A29509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6" y="2109205"/>
            <a:ext cx="44196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0F251-431D-199B-12C3-3F2C2B7A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31" y="2109205"/>
            <a:ext cx="4513375" cy="2966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0259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IN" sz="4100" dirty="0"/>
              <a:t>Right</a:t>
            </a:r>
            <a:r>
              <a:rPr lang="en-IN" dirty="0"/>
              <a:t> outer join</a:t>
            </a:r>
          </a:p>
        </p:txBody>
      </p:sp>
    </p:spTree>
    <p:extLst>
      <p:ext uri="{BB962C8B-B14F-4D97-AF65-F5344CB8AC3E}">
        <p14:creationId xmlns:p14="http://schemas.microsoft.com/office/powerpoint/2010/main" val="249148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24202"/>
            <a:ext cx="3758993" cy="1041920"/>
          </a:xfrm>
        </p:spPr>
        <p:txBody>
          <a:bodyPr numCol="1">
            <a:normAutofit fontScale="90000"/>
          </a:bodyPr>
          <a:lstStyle/>
          <a:p>
            <a:r>
              <a:rPr lang="en-IN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Full outer join</a:t>
            </a:r>
            <a:b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IN" b="1" i="0" u="sng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IN" sz="4000" dirty="0"/>
              <a:t>Inner join</a:t>
            </a:r>
          </a:p>
        </p:txBody>
      </p:sp>
      <p:pic>
        <p:nvPicPr>
          <p:cNvPr id="4098" name="Picture 2" descr="Full outer join example.">
            <a:extLst>
              <a:ext uri="{FF2B5EF4-FFF2-40B4-BE49-F238E27FC236}">
                <a16:creationId xmlns:a16="http://schemas.microsoft.com/office/drawing/2014/main" id="{49AC8F13-DC32-03C9-6AA3-FA82F10A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109205"/>
            <a:ext cx="44196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ner join example.">
            <a:extLst>
              <a:ext uri="{FF2B5EF4-FFF2-40B4-BE49-F238E27FC236}">
                <a16:creationId xmlns:a16="http://schemas.microsoft.com/office/drawing/2014/main" id="{3724CE6D-8A00-D40F-596B-4215D68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32" y="2109205"/>
            <a:ext cx="44100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20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FDA-2664-84D1-9FE2-D07867C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1" y="301892"/>
            <a:ext cx="10300063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How to </a:t>
            </a:r>
            <a:r>
              <a:rPr lang="en-IN" b="1" dirty="0">
                <a:solidFill>
                  <a:srgbClr val="0070C0"/>
                </a:solidFill>
              </a:rPr>
              <a:t>extract data </a:t>
            </a:r>
            <a:r>
              <a:rPr lang="en-IN" dirty="0">
                <a:solidFill>
                  <a:srgbClr val="0070C0"/>
                </a:solidFill>
              </a:rPr>
              <a:t>in Power BI?</a:t>
            </a:r>
          </a:p>
        </p:txBody>
      </p:sp>
    </p:spTree>
    <p:extLst>
      <p:ext uri="{BB962C8B-B14F-4D97-AF65-F5344CB8AC3E}">
        <p14:creationId xmlns:p14="http://schemas.microsoft.com/office/powerpoint/2010/main" val="1396692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38650"/>
            <a:ext cx="3758993" cy="1041920"/>
          </a:xfrm>
        </p:spPr>
        <p:txBody>
          <a:bodyPr numCol="1">
            <a:normAutofit/>
          </a:bodyPr>
          <a:lstStyle/>
          <a:p>
            <a:r>
              <a:rPr lang="en-IN" sz="4000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Left anti join</a:t>
            </a:r>
            <a:endParaRPr lang="en-IN" sz="4000" b="1" i="0" u="sng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IN" sz="4000" dirty="0"/>
              <a:t>Right anti join</a:t>
            </a:r>
          </a:p>
        </p:txBody>
      </p:sp>
      <p:pic>
        <p:nvPicPr>
          <p:cNvPr id="5122" name="Picture 2" descr="Left anti join example.">
            <a:extLst>
              <a:ext uri="{FF2B5EF4-FFF2-40B4-BE49-F238E27FC236}">
                <a16:creationId xmlns:a16="http://schemas.microsoft.com/office/drawing/2014/main" id="{DA6B0498-042B-5441-4C71-B57480CB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109205"/>
            <a:ext cx="44196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5020E-F3DA-7878-2C70-2D99E367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34" y="2103572"/>
            <a:ext cx="4503648" cy="29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FF5A38-F80B-BCA9-7530-B0F5B56DBB8D}"/>
              </a:ext>
            </a:extLst>
          </p:cNvPr>
          <p:cNvSpPr txBox="1">
            <a:spLocks/>
          </p:cNvSpPr>
          <p:nvPr/>
        </p:nvSpPr>
        <p:spPr>
          <a:xfrm>
            <a:off x="1158240" y="432313"/>
            <a:ext cx="9875520" cy="86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Errors in Power Query Editor</a:t>
            </a:r>
            <a:endParaRPr lang="en-IN" sz="3600" u="sng" dirty="0"/>
          </a:p>
        </p:txBody>
      </p:sp>
      <p:pic>
        <p:nvPicPr>
          <p:cNvPr id="1026" name="Picture 2" descr="Data source error, could not find the file because there's no drive D in the current environment.">
            <a:extLst>
              <a:ext uri="{FF2B5EF4-FFF2-40B4-BE49-F238E27FC236}">
                <a16:creationId xmlns:a16="http://schemas.microsoft.com/office/drawing/2014/main" id="{49B54710-8AF4-2B7A-0517-B7F2B4C4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43" y="1693119"/>
            <a:ext cx="7995847" cy="8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playing the error message by selecting whitespace in a table cell containing an error.">
            <a:extLst>
              <a:ext uri="{FF2B5EF4-FFF2-40B4-BE49-F238E27FC236}">
                <a16:creationId xmlns:a16="http://schemas.microsoft.com/office/drawing/2014/main" id="{C460B0E2-01C7-24E0-49DC-7E3A112B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3429000"/>
            <a:ext cx="3914113" cy="24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FF5A38-F80B-BCA9-7530-B0F5B56DBB8D}"/>
              </a:ext>
            </a:extLst>
          </p:cNvPr>
          <p:cNvSpPr txBox="1">
            <a:spLocks/>
          </p:cNvSpPr>
          <p:nvPr/>
        </p:nvSpPr>
        <p:spPr>
          <a:xfrm>
            <a:off x="1158240" y="432313"/>
            <a:ext cx="9875520" cy="86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Errors in Power Query Editor</a:t>
            </a:r>
            <a:endParaRPr lang="en-IN" sz="3600" u="sng" dirty="0"/>
          </a:p>
        </p:txBody>
      </p:sp>
      <p:pic>
        <p:nvPicPr>
          <p:cNvPr id="1026" name="Picture 2" descr="Data source error, could not find the file because there's no drive D in the current environment.">
            <a:extLst>
              <a:ext uri="{FF2B5EF4-FFF2-40B4-BE49-F238E27FC236}">
                <a16:creationId xmlns:a16="http://schemas.microsoft.com/office/drawing/2014/main" id="{49B54710-8AF4-2B7A-0517-B7F2B4C4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43" y="1693119"/>
            <a:ext cx="7995847" cy="8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playing the error message by selecting whitespace in a table cell containing an error.">
            <a:extLst>
              <a:ext uri="{FF2B5EF4-FFF2-40B4-BE49-F238E27FC236}">
                <a16:creationId xmlns:a16="http://schemas.microsoft.com/office/drawing/2014/main" id="{C460B0E2-01C7-24E0-49DC-7E3A112B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3429000"/>
            <a:ext cx="3914113" cy="24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22EF830C-BF32-AC07-2F29-625820E704EE}"/>
              </a:ext>
            </a:extLst>
          </p:cNvPr>
          <p:cNvCxnSpPr>
            <a:cxnSpLocks/>
            <a:endCxn id="1026" idx="1"/>
          </p:cNvCxnSpPr>
          <p:nvPr/>
        </p:nvCxnSpPr>
        <p:spPr>
          <a:xfrm rot="5400000" flipH="1" flipV="1">
            <a:off x="1372261" y="2286173"/>
            <a:ext cx="1006872" cy="672292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1D8090D-725B-A88C-07E3-63A22C7D1929}"/>
              </a:ext>
            </a:extLst>
          </p:cNvPr>
          <p:cNvCxnSpPr>
            <a:cxnSpLocks/>
            <a:endCxn id="1028" idx="1"/>
          </p:cNvCxnSpPr>
          <p:nvPr/>
        </p:nvCxnSpPr>
        <p:spPr>
          <a:xfrm flipV="1">
            <a:off x="2435290" y="4674735"/>
            <a:ext cx="1466150" cy="37312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969350-1255-1272-3EE0-B43BE25DA073}"/>
              </a:ext>
            </a:extLst>
          </p:cNvPr>
          <p:cNvSpPr/>
          <p:nvPr/>
        </p:nvSpPr>
        <p:spPr>
          <a:xfrm>
            <a:off x="1007706" y="3125755"/>
            <a:ext cx="1726163" cy="54117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6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Step-level error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2F6739-FD10-7870-DFE2-9D51158433CE}"/>
              </a:ext>
            </a:extLst>
          </p:cNvPr>
          <p:cNvSpPr/>
          <p:nvPr/>
        </p:nvSpPr>
        <p:spPr>
          <a:xfrm>
            <a:off x="1007706" y="4794478"/>
            <a:ext cx="1726163" cy="54117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Cell-level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812F8-4078-882B-4EF9-7BEFE2429E3E}"/>
              </a:ext>
            </a:extLst>
          </p:cNvPr>
          <p:cNvSpPr txBox="1"/>
          <p:nvPr/>
        </p:nvSpPr>
        <p:spPr>
          <a:xfrm>
            <a:off x="576187" y="3201586"/>
            <a:ext cx="339691" cy="3895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192FC-E4A5-C78D-B231-E750397D2451}"/>
              </a:ext>
            </a:extLst>
          </p:cNvPr>
          <p:cNvSpPr txBox="1"/>
          <p:nvPr/>
        </p:nvSpPr>
        <p:spPr>
          <a:xfrm>
            <a:off x="576187" y="4853104"/>
            <a:ext cx="339691" cy="3895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4865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FF5A38-F80B-BCA9-7530-B0F5B56DBB8D}"/>
              </a:ext>
            </a:extLst>
          </p:cNvPr>
          <p:cNvSpPr txBox="1">
            <a:spLocks/>
          </p:cNvSpPr>
          <p:nvPr/>
        </p:nvSpPr>
        <p:spPr>
          <a:xfrm>
            <a:off x="1158240" y="432313"/>
            <a:ext cx="9875520" cy="86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Errors in Power Query Editor</a:t>
            </a:r>
            <a:endParaRPr lang="en-IN" sz="3600" u="sng" dirty="0"/>
          </a:p>
        </p:txBody>
      </p:sp>
      <p:pic>
        <p:nvPicPr>
          <p:cNvPr id="1026" name="Picture 2" descr="Data source error, could not find the file because there's no drive D in the current environment.">
            <a:extLst>
              <a:ext uri="{FF2B5EF4-FFF2-40B4-BE49-F238E27FC236}">
                <a16:creationId xmlns:a16="http://schemas.microsoft.com/office/drawing/2014/main" id="{49B54710-8AF4-2B7A-0517-B7F2B4C4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43" y="1693119"/>
            <a:ext cx="7995847" cy="8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playing the error message by selecting whitespace in a table cell containing an error.">
            <a:extLst>
              <a:ext uri="{FF2B5EF4-FFF2-40B4-BE49-F238E27FC236}">
                <a16:creationId xmlns:a16="http://schemas.microsoft.com/office/drawing/2014/main" id="{C460B0E2-01C7-24E0-49DC-7E3A112B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3429000"/>
            <a:ext cx="3914113" cy="24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22EF830C-BF32-AC07-2F29-625820E704EE}"/>
              </a:ext>
            </a:extLst>
          </p:cNvPr>
          <p:cNvCxnSpPr>
            <a:cxnSpLocks/>
            <a:endCxn id="1026" idx="1"/>
          </p:cNvCxnSpPr>
          <p:nvPr/>
        </p:nvCxnSpPr>
        <p:spPr>
          <a:xfrm rot="5400000" flipH="1" flipV="1">
            <a:off x="1372261" y="2286173"/>
            <a:ext cx="1006872" cy="672292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1D8090D-725B-A88C-07E3-63A22C7D1929}"/>
              </a:ext>
            </a:extLst>
          </p:cNvPr>
          <p:cNvCxnSpPr>
            <a:cxnSpLocks/>
            <a:endCxn id="1028" idx="1"/>
          </p:cNvCxnSpPr>
          <p:nvPr/>
        </p:nvCxnSpPr>
        <p:spPr>
          <a:xfrm flipV="1">
            <a:off x="2435290" y="4674735"/>
            <a:ext cx="1466150" cy="37312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969350-1255-1272-3EE0-B43BE25DA073}"/>
              </a:ext>
            </a:extLst>
          </p:cNvPr>
          <p:cNvSpPr/>
          <p:nvPr/>
        </p:nvSpPr>
        <p:spPr>
          <a:xfrm>
            <a:off x="1007706" y="3125755"/>
            <a:ext cx="1726163" cy="54117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6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Step-level error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2F6739-FD10-7870-DFE2-9D51158433CE}"/>
              </a:ext>
            </a:extLst>
          </p:cNvPr>
          <p:cNvSpPr/>
          <p:nvPr/>
        </p:nvSpPr>
        <p:spPr>
          <a:xfrm>
            <a:off x="1007706" y="4794478"/>
            <a:ext cx="1726163" cy="54117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Cell-level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812F8-4078-882B-4EF9-7BEFE2429E3E}"/>
              </a:ext>
            </a:extLst>
          </p:cNvPr>
          <p:cNvSpPr txBox="1"/>
          <p:nvPr/>
        </p:nvSpPr>
        <p:spPr>
          <a:xfrm>
            <a:off x="576187" y="3201586"/>
            <a:ext cx="339691" cy="3895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192FC-E4A5-C78D-B231-E750397D2451}"/>
              </a:ext>
            </a:extLst>
          </p:cNvPr>
          <p:cNvSpPr txBox="1"/>
          <p:nvPr/>
        </p:nvSpPr>
        <p:spPr>
          <a:xfrm>
            <a:off x="576187" y="4853104"/>
            <a:ext cx="339691" cy="3895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2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6D0A787-B14F-B2F6-A95E-8B76E8445ABF}"/>
              </a:ext>
            </a:extLst>
          </p:cNvPr>
          <p:cNvSpPr/>
          <p:nvPr/>
        </p:nvSpPr>
        <p:spPr>
          <a:xfrm>
            <a:off x="8117633" y="3429000"/>
            <a:ext cx="279918" cy="2491469"/>
          </a:xfrm>
          <a:prstGeom prst="rightBrace">
            <a:avLst>
              <a:gd name="adj1" fmla="val 131666"/>
              <a:gd name="adj2" fmla="val 50000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4A61F7-4E65-2DD5-8909-9295F0D48699}"/>
              </a:ext>
            </a:extLst>
          </p:cNvPr>
          <p:cNvSpPr/>
          <p:nvPr/>
        </p:nvSpPr>
        <p:spPr>
          <a:xfrm>
            <a:off x="8619931" y="4548774"/>
            <a:ext cx="2273558" cy="864638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Rename Errors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Remove Errors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8671C4-0FB2-E787-A653-27F240C8889C}"/>
              </a:ext>
            </a:extLst>
          </p:cNvPr>
          <p:cNvSpPr/>
          <p:nvPr/>
        </p:nvSpPr>
        <p:spPr>
          <a:xfrm>
            <a:off x="8619931" y="3946850"/>
            <a:ext cx="2273558" cy="556728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Keep Errors</a:t>
            </a:r>
          </a:p>
        </p:txBody>
      </p:sp>
    </p:spTree>
    <p:extLst>
      <p:ext uri="{BB962C8B-B14F-4D97-AF65-F5344CB8AC3E}">
        <p14:creationId xmlns:p14="http://schemas.microsoft.com/office/powerpoint/2010/main" val="127093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6D8D-084C-16EF-25BD-B243D784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216" y="1735313"/>
            <a:ext cx="5236339" cy="566057"/>
          </a:xfrm>
        </p:spPr>
        <p:txBody>
          <a:bodyPr>
            <a:normAutofit fontScale="90000"/>
          </a:bodyPr>
          <a:lstStyle/>
          <a:p>
            <a:r>
              <a:rPr lang="en-US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Fact tables</a:t>
            </a:r>
            <a:r>
              <a:rPr lang="en-US" b="0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</a:t>
            </a:r>
            <a:endParaRPr lang="en-IN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298C0-62F4-F8FF-198B-59CEB5B8E590}"/>
              </a:ext>
            </a:extLst>
          </p:cNvPr>
          <p:cNvSpPr txBox="1"/>
          <p:nvPr/>
        </p:nvSpPr>
        <p:spPr>
          <a:xfrm>
            <a:off x="1242216" y="2413337"/>
            <a:ext cx="3404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store observations or events</a:t>
            </a:r>
          </a:p>
          <a:p>
            <a:endParaRPr lang="en-US" b="0" i="1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</a:rPr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sales orders,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stock balances,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exchange rates,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temperatures, etc.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DAEA2E-7909-7BEE-3B2B-A4F04AE5BE80}"/>
              </a:ext>
            </a:extLst>
          </p:cNvPr>
          <p:cNvSpPr txBox="1">
            <a:spLocks/>
          </p:cNvSpPr>
          <p:nvPr/>
        </p:nvSpPr>
        <p:spPr>
          <a:xfrm>
            <a:off x="6478555" y="1026366"/>
            <a:ext cx="5236339" cy="1330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Dimension tables</a:t>
            </a:r>
            <a:r>
              <a:rPr lang="en-US" u="sng" dirty="0">
                <a:solidFill>
                  <a:srgbClr val="161616"/>
                </a:solidFill>
                <a:latin typeface="Segoe UI" panose="020B0502040204020203" pitchFamily="34" charset="0"/>
              </a:rPr>
              <a:t> /</a:t>
            </a:r>
          </a:p>
          <a:p>
            <a:r>
              <a:rPr lang="en-US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Lookup Table</a:t>
            </a:r>
            <a:endParaRPr lang="en-IN" b="1" u="sng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92A8A-7B69-11D5-F314-2F96E4CD4A6F}"/>
              </a:ext>
            </a:extLst>
          </p:cNvPr>
          <p:cNvSpPr txBox="1"/>
          <p:nvPr/>
        </p:nvSpPr>
        <p:spPr>
          <a:xfrm>
            <a:off x="6478555" y="2413337"/>
            <a:ext cx="3934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describe business entities</a:t>
            </a:r>
          </a:p>
          <a:p>
            <a:endParaRPr lang="en-IN" b="0" i="1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</a:rPr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products,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people,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places,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concepts including time itself..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9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11ACC-5397-E693-B184-00DFD92D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9" y="1342734"/>
            <a:ext cx="1050754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0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EB8B6-515C-4BFF-329D-569373B9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15" y="1536098"/>
            <a:ext cx="6612295" cy="46687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694" y="540820"/>
            <a:ext cx="9875520" cy="849442"/>
          </a:xfrm>
        </p:spPr>
        <p:txBody>
          <a:bodyPr/>
          <a:lstStyle/>
          <a:p>
            <a:pPr algn="ctr"/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Star schema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2119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eate a data model in Power BI – Giulio Stefanica">
            <a:extLst>
              <a:ext uri="{FF2B5EF4-FFF2-40B4-BE49-F238E27FC236}">
                <a16:creationId xmlns:a16="http://schemas.microsoft.com/office/drawing/2014/main" id="{CE5C28D7-7A99-C29B-2254-A45947BE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762000"/>
            <a:ext cx="91725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69" y="335546"/>
            <a:ext cx="9195318" cy="40157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Star schema</a:t>
            </a:r>
            <a:endParaRPr lang="en-IN" sz="2800" u="sng" dirty="0"/>
          </a:p>
        </p:txBody>
      </p:sp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A3C20B-1281-C77A-8CE4-8761B4539CF5}"/>
              </a:ext>
            </a:extLst>
          </p:cNvPr>
          <p:cNvSpPr/>
          <p:nvPr/>
        </p:nvSpPr>
        <p:spPr>
          <a:xfrm>
            <a:off x="1509711" y="2873828"/>
            <a:ext cx="9172575" cy="95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615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eate a data model in Power BI – Giulio Stefanica">
            <a:extLst>
              <a:ext uri="{FF2B5EF4-FFF2-40B4-BE49-F238E27FC236}">
                <a16:creationId xmlns:a16="http://schemas.microsoft.com/office/drawing/2014/main" id="{CE5C28D7-7A99-C29B-2254-A45947BE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762000"/>
            <a:ext cx="91725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69" y="335546"/>
            <a:ext cx="9195318" cy="40157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Star schema</a:t>
            </a:r>
            <a:endParaRPr lang="en-IN" sz="2800" u="sng" dirty="0"/>
          </a:p>
        </p:txBody>
      </p:sp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926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720" y="438539"/>
            <a:ext cx="5722469" cy="242596"/>
          </a:xfrm>
        </p:spPr>
        <p:txBody>
          <a:bodyPr>
            <a:noAutofit/>
          </a:bodyPr>
          <a:lstStyle/>
          <a:p>
            <a:pPr algn="ctr"/>
            <a:r>
              <a:rPr lang="en-IN" sz="28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Snowflakes schema</a:t>
            </a:r>
            <a:endParaRPr lang="en-IN" sz="2800" u="sng" dirty="0"/>
          </a:p>
        </p:txBody>
      </p:sp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9CD78-135D-F5D3-27CF-6D1511C2A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8" y="980954"/>
            <a:ext cx="8594184" cy="54385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1BA9B6-9DE2-6817-172D-65595D626443}"/>
              </a:ext>
            </a:extLst>
          </p:cNvPr>
          <p:cNvSpPr/>
          <p:nvPr/>
        </p:nvSpPr>
        <p:spPr>
          <a:xfrm>
            <a:off x="3984171" y="1222311"/>
            <a:ext cx="774442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73DC7F-6029-1EC0-9CD5-C17555A226CA}"/>
              </a:ext>
            </a:extLst>
          </p:cNvPr>
          <p:cNvSpPr/>
          <p:nvPr/>
        </p:nvSpPr>
        <p:spPr>
          <a:xfrm>
            <a:off x="6727371" y="1222311"/>
            <a:ext cx="1492898" cy="1847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6571A-3266-6475-C518-96131665A167}"/>
              </a:ext>
            </a:extLst>
          </p:cNvPr>
          <p:cNvSpPr/>
          <p:nvPr/>
        </p:nvSpPr>
        <p:spPr>
          <a:xfrm>
            <a:off x="6727371" y="4341846"/>
            <a:ext cx="1492898" cy="1847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97F72-DC25-47BF-EC97-BAA0AA110334}"/>
              </a:ext>
            </a:extLst>
          </p:cNvPr>
          <p:cNvSpPr txBox="1"/>
          <p:nvPr/>
        </p:nvSpPr>
        <p:spPr>
          <a:xfrm>
            <a:off x="9143998" y="2239346"/>
            <a:ext cx="6344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Gender</a:t>
            </a:r>
            <a:endParaRPr lang="en-IN" sz="10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68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FDA-2664-84D1-9FE2-D07867C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1" y="301892"/>
            <a:ext cx="10300063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How to </a:t>
            </a:r>
            <a:r>
              <a:rPr lang="en-IN" b="1" dirty="0">
                <a:solidFill>
                  <a:srgbClr val="0070C0"/>
                </a:solidFill>
              </a:rPr>
              <a:t>extract data </a:t>
            </a:r>
            <a:r>
              <a:rPr lang="en-IN" dirty="0">
                <a:solidFill>
                  <a:srgbClr val="0070C0"/>
                </a:solidFill>
              </a:rPr>
              <a:t>in Power BI?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D3F15-91EC-6E14-4441-4D5F5C83895C}"/>
              </a:ext>
            </a:extLst>
          </p:cNvPr>
          <p:cNvSpPr txBox="1"/>
          <p:nvPr/>
        </p:nvSpPr>
        <p:spPr>
          <a:xfrm>
            <a:off x="813822" y="2890034"/>
            <a:ext cx="193066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  <p:pic>
        <p:nvPicPr>
          <p:cNvPr id="5" name="Picture 4" descr="Power BI desktop | element61">
            <a:extLst>
              <a:ext uri="{FF2B5EF4-FFF2-40B4-BE49-F238E27FC236}">
                <a16:creationId xmlns:a16="http://schemas.microsoft.com/office/drawing/2014/main" id="{458C6FCD-2786-E110-FF23-64E2CF46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42" y="18630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5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720" y="438539"/>
            <a:ext cx="5722469" cy="242596"/>
          </a:xfrm>
        </p:spPr>
        <p:txBody>
          <a:bodyPr>
            <a:noAutofit/>
          </a:bodyPr>
          <a:lstStyle/>
          <a:p>
            <a:pPr algn="ctr"/>
            <a:r>
              <a:rPr lang="en-IN" sz="28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Snowflakes schema</a:t>
            </a:r>
            <a:endParaRPr lang="en-IN" sz="2800" u="sng" dirty="0"/>
          </a:p>
        </p:txBody>
      </p:sp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9CD78-135D-F5D3-27CF-6D1511C2A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8" y="980954"/>
            <a:ext cx="8594184" cy="5438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AA4A7-203D-8890-7BA4-C16085C46C41}"/>
              </a:ext>
            </a:extLst>
          </p:cNvPr>
          <p:cNvSpPr txBox="1"/>
          <p:nvPr/>
        </p:nvSpPr>
        <p:spPr>
          <a:xfrm>
            <a:off x="9143998" y="2239346"/>
            <a:ext cx="6344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Gender</a:t>
            </a:r>
            <a:endParaRPr lang="en-IN" sz="10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440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2" name="Picture 2" descr="Model relationships in Power BI Desktop - Power BI | Microsoft Learn">
            <a:extLst>
              <a:ext uri="{FF2B5EF4-FFF2-40B4-BE49-F238E27FC236}">
                <a16:creationId xmlns:a16="http://schemas.microsoft.com/office/drawing/2014/main" id="{32D42662-E4BF-DBD2-3702-50353F434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1" y="250759"/>
            <a:ext cx="11719243" cy="637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1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Exploring In-Depth Insights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5E4A0B-136D-9EBA-7599-392787794F0B}"/>
              </a:ext>
            </a:extLst>
          </p:cNvPr>
          <p:cNvSpPr txBox="1"/>
          <p:nvPr/>
        </p:nvSpPr>
        <p:spPr>
          <a:xfrm>
            <a:off x="1173324" y="1400344"/>
            <a:ext cx="7401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Power BI, there are several features and techniques to explore insights in-depth. </a:t>
            </a:r>
          </a:p>
          <a:p>
            <a:endParaRPr lang="en-US" sz="2000" i="1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Some key approaches within Power BI: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Drill Down</a:t>
            </a:r>
            <a:endParaRPr lang="en-IN" b="1" dirty="0"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Drill Through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Tool Tips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Navigating from summarized data to more detailed levels within the same visualization.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Moving to a dedicated page with detailed information specific to a data point in a report.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Displaying additional information upon hovering over a data point in a visualization, providing on-demand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638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Exploring In-Depth Insights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5E4A0B-136D-9EBA-7599-392787794F0B}"/>
              </a:ext>
            </a:extLst>
          </p:cNvPr>
          <p:cNvSpPr txBox="1"/>
          <p:nvPr/>
        </p:nvSpPr>
        <p:spPr>
          <a:xfrm>
            <a:off x="1173324" y="1400344"/>
            <a:ext cx="7401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Power BI, there are several features and techniques to explore insights in-depth. </a:t>
            </a:r>
          </a:p>
          <a:p>
            <a:endParaRPr lang="en-US" sz="2000" i="1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Some key approaches within Power BI: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oogle Sans"/>
              </a:rPr>
              <a:t>Drill Down</a:t>
            </a:r>
            <a:endParaRPr lang="en-IN" b="1" dirty="0"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Drill Through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Tool Tips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Navigating from summarized data to more detailed levels within the same visualization.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Moving to a dedicated page with detailed information specific to a data point in a report.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Displaying additional information upon hovering over a data point in a visualization, providing on-demand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101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Exploring In-Depth Insights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5E4A0B-136D-9EBA-7599-392787794F0B}"/>
              </a:ext>
            </a:extLst>
          </p:cNvPr>
          <p:cNvSpPr txBox="1"/>
          <p:nvPr/>
        </p:nvSpPr>
        <p:spPr>
          <a:xfrm>
            <a:off x="1173324" y="1400344"/>
            <a:ext cx="7401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Power BI, there are several features and techniques to explore insights in-depth. </a:t>
            </a:r>
          </a:p>
          <a:p>
            <a:endParaRPr lang="en-US" sz="2000" i="1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Some key approaches within Power BI: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Drill Down</a:t>
            </a:r>
            <a:endParaRPr lang="en-IN" b="1" dirty="0"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pPr algn="ctr"/>
            <a:r>
              <a:rPr lang="en-US" dirty="0"/>
              <a:t>Drill Through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Tool Tips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Navigating from summarized data to more detailed levels within the same visualization.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Moving to a dedicated page with detailed information specific to a data point in a report.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Displaying additional information upon hovering over a data point in a visualization, providing on-demand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19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Exploring In-Depth Insights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5E4A0B-136D-9EBA-7599-392787794F0B}"/>
              </a:ext>
            </a:extLst>
          </p:cNvPr>
          <p:cNvSpPr txBox="1"/>
          <p:nvPr/>
        </p:nvSpPr>
        <p:spPr>
          <a:xfrm>
            <a:off x="1173324" y="1400344"/>
            <a:ext cx="7401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Power BI, there are several features and techniques to explore insights in-depth. </a:t>
            </a:r>
          </a:p>
          <a:p>
            <a:endParaRPr lang="en-US" sz="2000" i="1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Some key approaches within Power BI: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Drill Down</a:t>
            </a:r>
            <a:endParaRPr lang="en-IN" b="1" dirty="0"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Drill Through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Google Sans"/>
              </a:defRPr>
            </a:lvl1pPr>
          </a:lstStyle>
          <a:p>
            <a:r>
              <a:rPr lang="en-US" dirty="0"/>
              <a:t>Tool Tips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Navigating from summarized data to more detailed levels within the same visualization.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Moving to a dedicated page with detailed information specific to a data point in a report.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Displaying additional information upon hovering over a data point in a visualization, providing on-demand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07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Visual Filtering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Visual Interaction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Slicers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Filters Plane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Interaction with one chart filters data in other charts to display only related information.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 interactive buttons on the report page that, when used, filter and focus on specific data, allowing users to customize their view.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Tool that allows you to control the displayed information on individual visuals, entire pages, or the entire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785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Visual Filtering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Google Sans"/>
              </a:defRPr>
            </a:lvl1pPr>
          </a:lstStyle>
          <a:p>
            <a:r>
              <a:rPr lang="en-US" u="sng" dirty="0"/>
              <a:t>Visual Interaction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Slicers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Filters Plane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413585" y="3684019"/>
            <a:ext cx="2508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dirty="0">
                <a:latin typeface="Google Sans"/>
              </a:rPr>
              <a:t>Interaction with one chart filters data in other charts to display only related information.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 interactive buttons on the report page that, when used, filter and focus on specific data, allowing users to customize their view.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Tool that allows you to control the displayed information on individual visuals, entire pages, or the entire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79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Visual Filtering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Visual Interaction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Google Sans"/>
              </a:defRPr>
            </a:lvl1pPr>
          </a:lstStyle>
          <a:p>
            <a:r>
              <a:rPr lang="en-US" u="sng" dirty="0"/>
              <a:t>Slicers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Filters Plane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Interaction with one chart filters data in other charts to display only related information.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606987" y="3684019"/>
            <a:ext cx="2423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pPr marL="0" indent="0">
              <a:buNone/>
            </a:pPr>
            <a:r>
              <a:rPr lang="en-US" dirty="0"/>
              <a:t>Interactive buttons on the report page that, when used, filter and focus on specific data, allowing users to customize their view.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Tool that allows you to control the displayed information on individual visuals, entire pages, or the entire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025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Visual Filtering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Visual Interaction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Slicers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Google Sans"/>
              </a:defRPr>
            </a:lvl1pPr>
          </a:lstStyle>
          <a:p>
            <a:r>
              <a:rPr lang="en-US" u="sng" dirty="0"/>
              <a:t>Filters Plane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Interaction with one chart filters data in other charts to display only related information.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 interactive buttons on the report page that, when used, filter and focus on specific data, allowing users to customize their view.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863369" y="3684020"/>
            <a:ext cx="2713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pPr marL="0" indent="0">
              <a:buNone/>
            </a:pPr>
            <a:r>
              <a:rPr lang="en-US" dirty="0"/>
              <a:t>Tool that allows you to control the displayed information on individual visuals, entire pages, or the entire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76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FDA-2664-84D1-9FE2-D07867C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1" y="301892"/>
            <a:ext cx="10300063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How to </a:t>
            </a:r>
            <a:r>
              <a:rPr lang="en-IN" b="1" dirty="0">
                <a:solidFill>
                  <a:srgbClr val="0070C0"/>
                </a:solidFill>
              </a:rPr>
              <a:t>extract data </a:t>
            </a:r>
            <a:r>
              <a:rPr lang="en-IN" dirty="0">
                <a:solidFill>
                  <a:srgbClr val="0070C0"/>
                </a:solidFill>
              </a:rPr>
              <a:t>in Power BI?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D3F15-91EC-6E14-4441-4D5F5C83895C}"/>
              </a:ext>
            </a:extLst>
          </p:cNvPr>
          <p:cNvSpPr txBox="1"/>
          <p:nvPr/>
        </p:nvSpPr>
        <p:spPr>
          <a:xfrm>
            <a:off x="813822" y="2890034"/>
            <a:ext cx="193066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  <p:pic>
        <p:nvPicPr>
          <p:cNvPr id="5" name="Picture 4" descr="Power BI desktop | element61">
            <a:extLst>
              <a:ext uri="{FF2B5EF4-FFF2-40B4-BE49-F238E27FC236}">
                <a16:creationId xmlns:a16="http://schemas.microsoft.com/office/drawing/2014/main" id="{458C6FCD-2786-E110-FF23-64E2CF46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42" y="18630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945C8-63C0-B015-5EE3-252D4B258DF7}"/>
              </a:ext>
            </a:extLst>
          </p:cNvPr>
          <p:cNvSpPr txBox="1"/>
          <p:nvPr/>
        </p:nvSpPr>
        <p:spPr>
          <a:xfrm>
            <a:off x="4561113" y="3841553"/>
            <a:ext cx="243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Connectors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4D2F0-22C9-1488-BFAC-8FCDAE622713}"/>
              </a:ext>
            </a:extLst>
          </p:cNvPr>
          <p:cNvGrpSpPr/>
          <p:nvPr/>
        </p:nvGrpSpPr>
        <p:grpSpPr>
          <a:xfrm>
            <a:off x="2892490" y="2541624"/>
            <a:ext cx="5805877" cy="1171089"/>
            <a:chOff x="2892490" y="2541624"/>
            <a:chExt cx="5805877" cy="1171089"/>
          </a:xfrm>
        </p:grpSpPr>
        <p:pic>
          <p:nvPicPr>
            <p:cNvPr id="8" name="Picture 8" descr="Adapter, connect, connection, plug, plug-in, plugin icon - Download on  Iconfinder">
              <a:extLst>
                <a:ext uri="{FF2B5EF4-FFF2-40B4-BE49-F238E27FC236}">
                  <a16:creationId xmlns:a16="http://schemas.microsoft.com/office/drawing/2014/main" id="{E750E364-1D14-1634-44B9-1E27DCC7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5030">
              <a:off x="5193214" y="2541624"/>
              <a:ext cx="1171089" cy="1171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9C6439-2E40-6474-A7F6-460BBA2D415E}"/>
                </a:ext>
              </a:extLst>
            </p:cNvPr>
            <p:cNvCxnSpPr>
              <a:cxnSpLocks/>
            </p:cNvCxnSpPr>
            <p:nvPr/>
          </p:nvCxnSpPr>
          <p:spPr>
            <a:xfrm>
              <a:off x="2892490" y="3136001"/>
              <a:ext cx="212357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9A85D18-8034-0E3F-7B24-F94760D2356A}"/>
                </a:ext>
              </a:extLst>
            </p:cNvPr>
            <p:cNvCxnSpPr>
              <a:cxnSpLocks/>
            </p:cNvCxnSpPr>
            <p:nvPr/>
          </p:nvCxnSpPr>
          <p:spPr>
            <a:xfrm>
              <a:off x="6541456" y="3120867"/>
              <a:ext cx="215691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634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1C8980-7515-9A5D-D8D1-0CFB675830FD}"/>
              </a:ext>
            </a:extLst>
          </p:cNvPr>
          <p:cNvSpPr txBox="1"/>
          <p:nvPr/>
        </p:nvSpPr>
        <p:spPr>
          <a:xfrm>
            <a:off x="1173325" y="1905799"/>
            <a:ext cx="85491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Top 5 Subcategories by Sales – Bar/column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Subcategories with total sales amount greater than 10L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Subcategories with total sales between 0.5L to 1L : sales &gt;= 0.5L and sales &lt;= 1L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Products from Subcategories – phones and copiers - table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Top selling product: card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Top 10 Customers by no. of orders placed: table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Subcategories in loss: bar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043F4-8544-0590-B4B2-252F75F031AD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Google Sans"/>
              </a:rPr>
              <a:t>Examples:</a:t>
            </a:r>
            <a:endParaRPr lang="en-IN" sz="2800" b="1" dirty="0">
              <a:solidFill>
                <a:schemeClr val="accent4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E0806B-6956-B866-FB75-5B647F3E6A7C}"/>
              </a:ext>
            </a:extLst>
          </p:cNvPr>
          <p:cNvCxnSpPr>
            <a:cxnSpLocks/>
          </p:cNvCxnSpPr>
          <p:nvPr/>
        </p:nvCxnSpPr>
        <p:spPr>
          <a:xfrm>
            <a:off x="959964" y="143920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11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FDA-2664-84D1-9FE2-D07867C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1" y="301892"/>
            <a:ext cx="10300063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How to </a:t>
            </a:r>
            <a:r>
              <a:rPr lang="en-IN" b="1" dirty="0">
                <a:solidFill>
                  <a:srgbClr val="0070C0"/>
                </a:solidFill>
              </a:rPr>
              <a:t>extract data </a:t>
            </a:r>
            <a:r>
              <a:rPr lang="en-IN" dirty="0">
                <a:solidFill>
                  <a:srgbClr val="0070C0"/>
                </a:solidFill>
              </a:rPr>
              <a:t>in Power BI?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D3F15-91EC-6E14-4441-4D5F5C83895C}"/>
              </a:ext>
            </a:extLst>
          </p:cNvPr>
          <p:cNvSpPr txBox="1"/>
          <p:nvPr/>
        </p:nvSpPr>
        <p:spPr>
          <a:xfrm>
            <a:off x="813822" y="2890034"/>
            <a:ext cx="193066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  <p:pic>
        <p:nvPicPr>
          <p:cNvPr id="5" name="Picture 4" descr="Power BI desktop | element61">
            <a:extLst>
              <a:ext uri="{FF2B5EF4-FFF2-40B4-BE49-F238E27FC236}">
                <a16:creationId xmlns:a16="http://schemas.microsoft.com/office/drawing/2014/main" id="{458C6FCD-2786-E110-FF23-64E2CF46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42" y="18630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945C8-63C0-B015-5EE3-252D4B258DF7}"/>
              </a:ext>
            </a:extLst>
          </p:cNvPr>
          <p:cNvSpPr txBox="1"/>
          <p:nvPr/>
        </p:nvSpPr>
        <p:spPr>
          <a:xfrm>
            <a:off x="4561113" y="3841553"/>
            <a:ext cx="243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Connectors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4D2F0-22C9-1488-BFAC-8FCDAE622713}"/>
              </a:ext>
            </a:extLst>
          </p:cNvPr>
          <p:cNvGrpSpPr/>
          <p:nvPr/>
        </p:nvGrpSpPr>
        <p:grpSpPr>
          <a:xfrm>
            <a:off x="2892490" y="2541624"/>
            <a:ext cx="5805877" cy="1171089"/>
            <a:chOff x="2892490" y="2541624"/>
            <a:chExt cx="5805877" cy="1171089"/>
          </a:xfrm>
        </p:grpSpPr>
        <p:pic>
          <p:nvPicPr>
            <p:cNvPr id="8" name="Picture 8" descr="Adapter, connect, connection, plug, plug-in, plugin icon - Download on  Iconfinder">
              <a:extLst>
                <a:ext uri="{FF2B5EF4-FFF2-40B4-BE49-F238E27FC236}">
                  <a16:creationId xmlns:a16="http://schemas.microsoft.com/office/drawing/2014/main" id="{E750E364-1D14-1634-44B9-1E27DCC7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5030">
              <a:off x="5193214" y="2541624"/>
              <a:ext cx="1171089" cy="1171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9C6439-2E40-6474-A7F6-460BBA2D415E}"/>
                </a:ext>
              </a:extLst>
            </p:cNvPr>
            <p:cNvCxnSpPr>
              <a:cxnSpLocks/>
            </p:cNvCxnSpPr>
            <p:nvPr/>
          </p:nvCxnSpPr>
          <p:spPr>
            <a:xfrm>
              <a:off x="2892490" y="3136001"/>
              <a:ext cx="212357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9A85D18-8034-0E3F-7B24-F94760D2356A}"/>
                </a:ext>
              </a:extLst>
            </p:cNvPr>
            <p:cNvCxnSpPr>
              <a:cxnSpLocks/>
            </p:cNvCxnSpPr>
            <p:nvPr/>
          </p:nvCxnSpPr>
          <p:spPr>
            <a:xfrm>
              <a:off x="6541456" y="3120867"/>
              <a:ext cx="215691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AF621D4-5BD8-A2C3-DB51-7833A1E96CB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561113" y="4364773"/>
            <a:ext cx="1217645" cy="54312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4F024B-2632-EED4-DD42-E06D2F9F436E}"/>
              </a:ext>
            </a:extLst>
          </p:cNvPr>
          <p:cNvSpPr txBox="1"/>
          <p:nvPr/>
        </p:nvSpPr>
        <p:spPr>
          <a:xfrm>
            <a:off x="1511559" y="4441371"/>
            <a:ext cx="3049554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oftware components that establish the connection between Power BI and the specific data source.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2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Importance of Excel in Business">
            <a:extLst>
              <a:ext uri="{FF2B5EF4-FFF2-40B4-BE49-F238E27FC236}">
                <a16:creationId xmlns:a16="http://schemas.microsoft.com/office/drawing/2014/main" id="{200B609E-9D25-DD62-6B58-763CDFBC7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4131" r="3394" b="3409"/>
          <a:stretch/>
        </p:blipFill>
        <p:spPr bwMode="auto">
          <a:xfrm>
            <a:off x="879489" y="2369976"/>
            <a:ext cx="2435290" cy="158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wer BI desktop | element61">
            <a:extLst>
              <a:ext uri="{FF2B5EF4-FFF2-40B4-BE49-F238E27FC236}">
                <a16:creationId xmlns:a16="http://schemas.microsoft.com/office/drawing/2014/main" id="{84625E26-6287-95DC-F0A7-D4121F7C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67" y="17857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6331E6-5811-7F08-6A5F-ED6A3F8FF59A}"/>
              </a:ext>
            </a:extLst>
          </p:cNvPr>
          <p:cNvGrpSpPr/>
          <p:nvPr/>
        </p:nvGrpSpPr>
        <p:grpSpPr>
          <a:xfrm>
            <a:off x="2892490" y="2541624"/>
            <a:ext cx="5805877" cy="1171089"/>
            <a:chOff x="2892490" y="2541624"/>
            <a:chExt cx="5805877" cy="1171089"/>
          </a:xfrm>
        </p:grpSpPr>
        <p:pic>
          <p:nvPicPr>
            <p:cNvPr id="1032" name="Picture 8" descr="Adapter, connect, connection, plug, plug-in, plugin icon - Download on  Iconfinder">
              <a:extLst>
                <a:ext uri="{FF2B5EF4-FFF2-40B4-BE49-F238E27FC236}">
                  <a16:creationId xmlns:a16="http://schemas.microsoft.com/office/drawing/2014/main" id="{6822767C-625A-756F-2693-1CE0E7A49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5030">
              <a:off x="5193214" y="2541624"/>
              <a:ext cx="1171089" cy="1171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6EBE1B4-E010-9B61-041D-6AB5375BA0D6}"/>
                </a:ext>
              </a:extLst>
            </p:cNvPr>
            <p:cNvCxnSpPr>
              <a:cxnSpLocks/>
            </p:cNvCxnSpPr>
            <p:nvPr/>
          </p:nvCxnSpPr>
          <p:spPr>
            <a:xfrm>
              <a:off x="2892490" y="3136001"/>
              <a:ext cx="212357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E7E70D-5C86-3FAE-5D9C-3083100B52A7}"/>
                </a:ext>
              </a:extLst>
            </p:cNvPr>
            <p:cNvCxnSpPr>
              <a:cxnSpLocks/>
              <a:endCxn id="1028" idx="1"/>
            </p:cNvCxnSpPr>
            <p:nvPr/>
          </p:nvCxnSpPr>
          <p:spPr>
            <a:xfrm>
              <a:off x="6541456" y="3120867"/>
              <a:ext cx="215691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FC13DC-6033-2910-EBFA-A914D27C7BEF}"/>
              </a:ext>
            </a:extLst>
          </p:cNvPr>
          <p:cNvSpPr txBox="1"/>
          <p:nvPr/>
        </p:nvSpPr>
        <p:spPr>
          <a:xfrm>
            <a:off x="4561113" y="3595519"/>
            <a:ext cx="2435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Excel workbook</a:t>
            </a:r>
          </a:p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Connector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F14797-C63A-902E-817D-BD8502F8FD75}"/>
              </a:ext>
            </a:extLst>
          </p:cNvPr>
          <p:cNvSpPr txBox="1"/>
          <p:nvPr/>
        </p:nvSpPr>
        <p:spPr>
          <a:xfrm>
            <a:off x="983699" y="3857129"/>
            <a:ext cx="24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211908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ower BI desktop | element61">
            <a:extLst>
              <a:ext uri="{FF2B5EF4-FFF2-40B4-BE49-F238E27FC236}">
                <a16:creationId xmlns:a16="http://schemas.microsoft.com/office/drawing/2014/main" id="{84625E26-6287-95DC-F0A7-D4121F7C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67" y="17857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pter, connect, connection, plug, plug-in, plugin icon - Download on  Iconfinder">
            <a:extLst>
              <a:ext uri="{FF2B5EF4-FFF2-40B4-BE49-F238E27FC236}">
                <a16:creationId xmlns:a16="http://schemas.microsoft.com/office/drawing/2014/main" id="{6822767C-625A-756F-2693-1CE0E7A4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030">
            <a:off x="5193214" y="2541624"/>
            <a:ext cx="1171089" cy="117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EBE1B4-E010-9B61-041D-6AB5375BA0D6}"/>
              </a:ext>
            </a:extLst>
          </p:cNvPr>
          <p:cNvCxnSpPr>
            <a:cxnSpLocks/>
          </p:cNvCxnSpPr>
          <p:nvPr/>
        </p:nvCxnSpPr>
        <p:spPr>
          <a:xfrm>
            <a:off x="2892490" y="3136001"/>
            <a:ext cx="212357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E7E70D-5C86-3FAE-5D9C-3083100B52A7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541456" y="3120867"/>
            <a:ext cx="215691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FC13DC-6033-2910-EBFA-A914D27C7BEF}"/>
              </a:ext>
            </a:extLst>
          </p:cNvPr>
          <p:cNvSpPr txBox="1"/>
          <p:nvPr/>
        </p:nvSpPr>
        <p:spPr>
          <a:xfrm>
            <a:off x="4561113" y="3595519"/>
            <a:ext cx="2435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Connector</a:t>
            </a:r>
          </a:p>
        </p:txBody>
      </p:sp>
      <p:pic>
        <p:nvPicPr>
          <p:cNvPr id="2050" name="Picture 2" descr="Database - Free technology icons">
            <a:extLst>
              <a:ext uri="{FF2B5EF4-FFF2-40B4-BE49-F238E27FC236}">
                <a16:creationId xmlns:a16="http://schemas.microsoft.com/office/drawing/2014/main" id="{DDACD9D2-318C-7BED-A9F1-8C71556C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57" y="1947955"/>
            <a:ext cx="1909174" cy="19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BAF528-4028-DDFA-3AA7-447F19FF284D}"/>
              </a:ext>
            </a:extLst>
          </p:cNvPr>
          <p:cNvSpPr txBox="1"/>
          <p:nvPr/>
        </p:nvSpPr>
        <p:spPr>
          <a:xfrm>
            <a:off x="983699" y="3857129"/>
            <a:ext cx="24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185037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ower BI desktop | element61">
            <a:extLst>
              <a:ext uri="{FF2B5EF4-FFF2-40B4-BE49-F238E27FC236}">
                <a16:creationId xmlns:a16="http://schemas.microsoft.com/office/drawing/2014/main" id="{84625E26-6287-95DC-F0A7-D4121F7C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67" y="17857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pter, connect, connection, plug, plug-in, plugin icon - Download on  Iconfinder">
            <a:extLst>
              <a:ext uri="{FF2B5EF4-FFF2-40B4-BE49-F238E27FC236}">
                <a16:creationId xmlns:a16="http://schemas.microsoft.com/office/drawing/2014/main" id="{6822767C-625A-756F-2693-1CE0E7A4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030">
            <a:off x="5193214" y="2541624"/>
            <a:ext cx="1171089" cy="117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EBE1B4-E010-9B61-041D-6AB5375BA0D6}"/>
              </a:ext>
            </a:extLst>
          </p:cNvPr>
          <p:cNvCxnSpPr>
            <a:cxnSpLocks/>
          </p:cNvCxnSpPr>
          <p:nvPr/>
        </p:nvCxnSpPr>
        <p:spPr>
          <a:xfrm>
            <a:off x="2892490" y="3136001"/>
            <a:ext cx="212357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E7E70D-5C86-3FAE-5D9C-3083100B52A7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541456" y="3120867"/>
            <a:ext cx="215691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FC13DC-6033-2910-EBFA-A914D27C7BEF}"/>
              </a:ext>
            </a:extLst>
          </p:cNvPr>
          <p:cNvSpPr txBox="1"/>
          <p:nvPr/>
        </p:nvSpPr>
        <p:spPr>
          <a:xfrm>
            <a:off x="4561113" y="3595519"/>
            <a:ext cx="2435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Text/CSV Connector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AF528-4028-DDFA-3AA7-447F19FF284D}"/>
              </a:ext>
            </a:extLst>
          </p:cNvPr>
          <p:cNvSpPr txBox="1"/>
          <p:nvPr/>
        </p:nvSpPr>
        <p:spPr>
          <a:xfrm>
            <a:off x="983699" y="3857129"/>
            <a:ext cx="24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  <p:pic>
        <p:nvPicPr>
          <p:cNvPr id="3074" name="Picture 2" descr="File TXT Icon | Line Iconpack | IconsMind">
            <a:extLst>
              <a:ext uri="{FF2B5EF4-FFF2-40B4-BE49-F238E27FC236}">
                <a16:creationId xmlns:a16="http://schemas.microsoft.com/office/drawing/2014/main" id="{37B1572F-0E4A-6113-A5FC-37166D6E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90" y="1978821"/>
            <a:ext cx="1878308" cy="18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22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5982-1E11-4592-1C0E-35733FD40498}"/>
              </a:ext>
            </a:extLst>
          </p:cNvPr>
          <p:cNvSpPr txBox="1">
            <a:spLocks/>
          </p:cNvSpPr>
          <p:nvPr/>
        </p:nvSpPr>
        <p:spPr>
          <a:xfrm>
            <a:off x="1636589" y="2626567"/>
            <a:ext cx="8918821" cy="7884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Connectivity Modes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57390548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6567</TotalTime>
  <Words>1058</Words>
  <Application>Microsoft Office PowerPoint</Application>
  <PresentationFormat>Widescreen</PresentationFormat>
  <Paragraphs>206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Aptos</vt:lpstr>
      <vt:lpstr>Aptos Display</vt:lpstr>
      <vt:lpstr>Arial</vt:lpstr>
      <vt:lpstr>Arial Black</vt:lpstr>
      <vt:lpstr>Calibri Light</vt:lpstr>
      <vt:lpstr>Corbel</vt:lpstr>
      <vt:lpstr>Google Sans</vt:lpstr>
      <vt:lpstr>Roboto</vt:lpstr>
      <vt:lpstr>Segoe UI</vt:lpstr>
      <vt:lpstr>Times New Roman</vt:lpstr>
      <vt:lpstr>Wingdings</vt:lpstr>
      <vt:lpstr>Basis</vt:lpstr>
      <vt:lpstr>PowerPoint Presentation</vt:lpstr>
      <vt:lpstr>How to extract data in Power BI?</vt:lpstr>
      <vt:lpstr>How to extract data in Power BI?</vt:lpstr>
      <vt:lpstr>How to extract data in Power BI?</vt:lpstr>
      <vt:lpstr>How to extract data in Power BI?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Loading Data From a Folder</vt:lpstr>
      <vt:lpstr>PowerPoint Presentation</vt:lpstr>
      <vt:lpstr>Append Queries</vt:lpstr>
      <vt:lpstr>Merging Queries</vt:lpstr>
      <vt:lpstr>Left outer join </vt:lpstr>
      <vt:lpstr>Full outer join </vt:lpstr>
      <vt:lpstr>Left anti join</vt:lpstr>
      <vt:lpstr>PowerPoint Presentation</vt:lpstr>
      <vt:lpstr>PowerPoint Presentation</vt:lpstr>
      <vt:lpstr>PowerPoint Presentation</vt:lpstr>
      <vt:lpstr>Fact tables </vt:lpstr>
      <vt:lpstr>PowerPoint Presentation</vt:lpstr>
      <vt:lpstr>Star schema</vt:lpstr>
      <vt:lpstr>Star schema</vt:lpstr>
      <vt:lpstr>Star schema</vt:lpstr>
      <vt:lpstr>Snowflakes schema</vt:lpstr>
      <vt:lpstr>Snowflakes schema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DAX : Data Analysis Expressions</dc:title>
  <dc:creator>ExcelR Solutions</dc:creator>
  <cp:lastModifiedBy>Neha Tadam</cp:lastModifiedBy>
  <cp:revision>30</cp:revision>
  <dcterms:created xsi:type="dcterms:W3CDTF">2023-10-20T05:36:40Z</dcterms:created>
  <dcterms:modified xsi:type="dcterms:W3CDTF">2024-11-08T06:05:06Z</dcterms:modified>
</cp:coreProperties>
</file>